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10691813" cy="7559675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7DF23"/>
    <a:srgbClr val="8E983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381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3935" y="1063370"/>
            <a:ext cx="3063944" cy="526727"/>
          </a:xfrm>
          <a:prstGeom prst="rect">
            <a:avLst/>
          </a:prstGeom>
        </p:spPr>
        <p:txBody>
          <a:bodyPr anchor="t"/>
          <a:lstStyle>
            <a:lvl1pPr algn="ctr">
              <a:defRPr sz="18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783" y="1757468"/>
            <a:ext cx="9422504" cy="1632966"/>
          </a:xfrm>
        </p:spPr>
        <p:txBody>
          <a:bodyPr/>
          <a:lstStyle>
            <a:lvl1pPr marL="0" indent="0" algn="l">
              <a:buNone/>
              <a:defRPr sz="1200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13" name="Kép helye 1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8783" y="410887"/>
            <a:ext cx="2690399" cy="826310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15" name="Táblázat helye 14">
            <a:extLst>
              <a:ext uri="{FF2B5EF4-FFF2-40B4-BE49-F238E27FC236}"/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708025" y="3779837"/>
            <a:ext cx="9423400" cy="1139825"/>
          </a:xfrm>
        </p:spPr>
        <p:txBody>
          <a:bodyPr/>
          <a:lstStyle>
            <a:lvl1pPr>
              <a:defRPr sz="1200"/>
            </a:lvl1pPr>
          </a:lstStyle>
          <a:p>
            <a:pPr lvl="0"/>
            <a:endParaRPr lang="hu-HU" noProof="0"/>
          </a:p>
        </p:txBody>
      </p:sp>
      <p:sp>
        <p:nvSpPr>
          <p:cNvPr id="17" name="Tartalom helye 16">
            <a:extLst>
              <a:ext uri="{FF2B5EF4-FFF2-40B4-BE49-F238E27FC236}"/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08026" y="5877339"/>
            <a:ext cx="2889320" cy="569084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8" name="Tartalom helye 16">
            <a:extLst>
              <a:ext uri="{FF2B5EF4-FFF2-40B4-BE49-F238E27FC236}"/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2020" y="5150765"/>
            <a:ext cx="2889320" cy="569084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artalom helye 16">
            <a:extLst>
              <a:ext uri="{FF2B5EF4-FFF2-40B4-BE49-F238E27FC236}"/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2733" y="3533526"/>
            <a:ext cx="2286346" cy="22535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 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pic>
        <p:nvPicPr>
          <p:cNvPr id="1028" name="Ábra 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35950" y="403225"/>
            <a:ext cx="17208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2pPr>
      <a:lvl3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3pPr>
      <a:lvl4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4pPr>
      <a:lvl5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Ubuntu"/>
        </a:defRPr>
      </a:lvl9pPr>
    </p:titleStyle>
    <p:bodyStyle>
      <a:lvl1pPr marL="250825" indent="-250825" algn="l" defTabSz="1006475" rtl="0" fontAlgn="base">
        <a:lnSpc>
          <a:spcPct val="90000"/>
        </a:lnSpc>
        <a:spcBef>
          <a:spcPts val="11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Cím 1"/>
          <p:cNvSpPr>
            <a:spLocks noGrp="1"/>
          </p:cNvSpPr>
          <p:nvPr>
            <p:ph type="ctrTitle"/>
          </p:nvPr>
        </p:nvSpPr>
        <p:spPr bwMode="auto">
          <a:xfrm>
            <a:off x="3511550" y="711200"/>
            <a:ext cx="4727575" cy="5254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hu-HU" smtClean="0"/>
              <a:t>Hulladéknaptár - Balástya</a:t>
            </a:r>
          </a:p>
        </p:txBody>
      </p:sp>
      <p:sp>
        <p:nvSpPr>
          <p:cNvPr id="3074" name="Tartalom helye 5"/>
          <p:cNvSpPr>
            <a:spLocks noGrp="1"/>
          </p:cNvSpPr>
          <p:nvPr>
            <p:ph sz="quarter" idx="12"/>
          </p:nvPr>
        </p:nvSpPr>
        <p:spPr bwMode="auto">
          <a:xfrm>
            <a:off x="7107238" y="4767263"/>
            <a:ext cx="2354262" cy="733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hu-HU" sz="800" smtClean="0"/>
              <a:t>Szolgáltató elérhetősége: </a:t>
            </a:r>
            <a:endParaRPr lang="hu-HU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hu-HU" sz="800" smtClean="0"/>
              <a:t>Szegedi Hulladékgazdálkodási Nonprofit Kft.</a:t>
            </a:r>
            <a:endParaRPr lang="hu-HU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hu-HU" sz="800" smtClean="0"/>
              <a:t>Postacím: 6728 Szeged, Városgazda utca 4.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hu-HU" sz="800" smtClean="0"/>
              <a:t>E-mail cím: hulladek@szegedihulladek.hu</a:t>
            </a:r>
            <a:endParaRPr lang="hu-HU" sz="80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hu-HU" sz="800" smtClean="0"/>
              <a:t>Telefon: + 36 62 777 177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hu-HU" sz="800" smtClean="0"/>
          </a:p>
          <a:p>
            <a:r>
              <a:rPr lang="hu-HU" sz="800" smtClean="0"/>
              <a:t> </a:t>
            </a:r>
          </a:p>
        </p:txBody>
      </p:sp>
      <p:sp>
        <p:nvSpPr>
          <p:cNvPr id="7" name="Tartalom helye 6">
            <a:extLst>
              <a:ext uri="{FF2B5EF4-FFF2-40B4-BE49-F238E27FC236}"/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2020" y="4905900"/>
            <a:ext cx="5947258" cy="1178370"/>
          </a:xfrm>
        </p:spPr>
        <p:txBody>
          <a:bodyPr anchor="t"/>
          <a:lstStyle/>
          <a:p>
            <a:pPr defTabSz="10079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1100" dirty="0">
                <a:latin typeface="CIDFont+F4"/>
              </a:rPr>
              <a:t>KOMMUNÁLIS HULLADÉK GYŰJTÉSI NAP:</a:t>
            </a:r>
            <a:r>
              <a:rPr lang="hu-HU" sz="1100" b="1" dirty="0">
                <a:latin typeface="CIDFont+F4"/>
              </a:rPr>
              <a:t> KEDD</a:t>
            </a:r>
            <a:endParaRPr lang="hu-HU" sz="1100" b="1" dirty="0">
              <a:highlight>
                <a:srgbClr val="FF0000"/>
              </a:highlight>
              <a:latin typeface="CIDFont+F4"/>
            </a:endParaRPr>
          </a:p>
          <a:p>
            <a:pPr defTabSz="10079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800" dirty="0"/>
              <a:t>Kérjük, a hulladékokat a szállítás napján reggel 6 óráig az ingatlanok elé szíveskedjenek kihelyezni úgy, hogy az se a gyalogos, se a jármű forgalmat ne akadályozza.</a:t>
            </a:r>
          </a:p>
          <a:p>
            <a:pPr defTabSz="10079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sz="800"/>
          </a:p>
          <a:p>
            <a:pPr defTabSz="100794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sz="800"/>
          </a:p>
          <a:p>
            <a:pPr defTabSz="1007943" fontAlgn="auto">
              <a:spcBef>
                <a:spcPts val="1102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sz="800"/>
          </a:p>
        </p:txBody>
      </p:sp>
      <p:sp>
        <p:nvSpPr>
          <p:cNvPr id="3076" name="Tartalom helye 7"/>
          <p:cNvSpPr>
            <a:spLocks noGrp="1"/>
          </p:cNvSpPr>
          <p:nvPr>
            <p:ph sz="quarter" idx="14"/>
          </p:nvPr>
        </p:nvSpPr>
        <p:spPr bwMode="auto">
          <a:xfrm>
            <a:off x="3735388" y="3381375"/>
            <a:ext cx="3362325" cy="225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u-HU" sz="1600" smtClean="0"/>
              <a:t>2025. 1.  féléves gyűjtési napok </a:t>
            </a:r>
          </a:p>
        </p:txBody>
      </p:sp>
      <p:sp>
        <p:nvSpPr>
          <p:cNvPr id="3077" name="Alcím 2"/>
          <p:cNvSpPr txBox="1">
            <a:spLocks/>
          </p:cNvSpPr>
          <p:nvPr/>
        </p:nvSpPr>
        <p:spPr bwMode="auto">
          <a:xfrm>
            <a:off x="708025" y="1163638"/>
            <a:ext cx="9423400" cy="195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1006475">
              <a:spcBef>
                <a:spcPts val="400"/>
              </a:spcBef>
              <a:buFont typeface="Ubuntu"/>
              <a:buAutoNum type="arabicPeriod"/>
            </a:pPr>
            <a:endParaRPr lang="hu-HU" sz="900" b="1" u="sng">
              <a:solidFill>
                <a:srgbClr val="000000"/>
              </a:solidFill>
              <a:latin typeface="Karla"/>
            </a:endParaRPr>
          </a:p>
          <a:p>
            <a:pPr marL="228600" indent="-228600" defTabSz="1006475">
              <a:spcBef>
                <a:spcPts val="400"/>
              </a:spcBef>
              <a:buFont typeface="Arial" charset="0"/>
              <a:buAutoNum type="arabicPeriod"/>
            </a:pPr>
            <a:r>
              <a:rPr lang="hu-HU" sz="900" b="1" u="sng">
                <a:solidFill>
                  <a:srgbClr val="000000"/>
                </a:solidFill>
                <a:latin typeface="Karla"/>
              </a:rPr>
              <a:t>Házhoz menő szelektív hulladékgyűjtés:</a:t>
            </a:r>
            <a:r>
              <a:rPr lang="hu-HU" sz="900" b="1">
                <a:latin typeface="Karla"/>
              </a:rPr>
              <a:t/>
            </a:r>
            <a:br>
              <a:rPr lang="hu-HU" sz="900" b="1">
                <a:latin typeface="Karla"/>
              </a:rPr>
            </a:br>
            <a:r>
              <a:rPr lang="hu-HU" sz="900" b="1">
                <a:solidFill>
                  <a:srgbClr val="000000"/>
                </a:solidFill>
                <a:latin typeface="Karla"/>
              </a:rPr>
              <a:t>Kihelyezhető hulladékok: lásd a lenti ábrák szerint</a:t>
            </a:r>
            <a:endParaRPr lang="hu-HU" sz="900" b="1">
              <a:latin typeface="Karla"/>
            </a:endParaRPr>
          </a:p>
          <a:p>
            <a:pPr marL="228600" indent="-228600" defTabSz="1006475">
              <a:spcBef>
                <a:spcPts val="400"/>
              </a:spcBef>
              <a:buFont typeface="Arial" charset="0"/>
              <a:buAutoNum type="arabicPeriod"/>
            </a:pPr>
            <a:r>
              <a:rPr lang="hu-HU" sz="900" b="1" u="sng">
                <a:solidFill>
                  <a:srgbClr val="000000"/>
                </a:solidFill>
                <a:latin typeface="Karla"/>
              </a:rPr>
              <a:t>Fenyőfa gyűjtés: </a:t>
            </a:r>
            <a:r>
              <a:rPr lang="hu-HU" sz="900" b="1" u="sng">
                <a:latin typeface="Karla"/>
              </a:rPr>
              <a:t/>
            </a:r>
            <a:br>
              <a:rPr lang="hu-HU" sz="900" b="1" u="sng">
                <a:latin typeface="Karla"/>
              </a:rPr>
            </a:br>
            <a:r>
              <a:rPr lang="hu-HU" sz="900">
                <a:solidFill>
                  <a:srgbClr val="000000"/>
                </a:solidFill>
                <a:latin typeface="Karla"/>
              </a:rPr>
              <a:t>A begyűjtés során kizárólag a díszitő elemektől és egyéb hulladékoktól mentes fenyőfákat szállítjuk el.</a:t>
            </a:r>
            <a:endParaRPr lang="en-US" sz="900">
              <a:latin typeface="Karla"/>
              <a:cs typeface="Segoe UI" pitchFamily="34" charset="0"/>
            </a:endParaRPr>
          </a:p>
          <a:p>
            <a:pPr marL="228600" indent="-228600" defTabSz="1006475">
              <a:spcBef>
                <a:spcPts val="400"/>
              </a:spcBef>
              <a:buFont typeface="Arial" charset="0"/>
              <a:buAutoNum type="arabicPeriod"/>
            </a:pPr>
            <a:r>
              <a:rPr lang="hu-HU" sz="900" b="1" u="sng">
                <a:solidFill>
                  <a:srgbClr val="000000"/>
                </a:solidFill>
                <a:latin typeface="Karla"/>
              </a:rPr>
              <a:t>Lomtalanítás</a:t>
            </a:r>
            <a:r>
              <a:rPr lang="hu-HU" sz="900" b="1" u="sng">
                <a:latin typeface="Karla"/>
              </a:rPr>
              <a:t/>
            </a:r>
            <a:br>
              <a:rPr lang="hu-HU" sz="900" b="1" u="sng">
                <a:latin typeface="Karla"/>
              </a:rPr>
            </a:br>
            <a:r>
              <a:rPr lang="hu-HU" sz="900">
                <a:solidFill>
                  <a:srgbClr val="000000"/>
                </a:solidFill>
                <a:latin typeface="Karla"/>
              </a:rPr>
              <a:t>​Korábbiakhoz hasonlóan a helyi önkormányzati tájékoztatás alapján.</a:t>
            </a:r>
          </a:p>
          <a:p>
            <a:pPr marL="228600" indent="-228600" defTabSz="1006475">
              <a:spcBef>
                <a:spcPts val="400"/>
              </a:spcBef>
              <a:buFont typeface="Arial" charset="0"/>
              <a:buAutoNum type="arabicPeriod"/>
            </a:pPr>
            <a:r>
              <a:rPr lang="hu-HU" sz="900" b="1" u="sng">
                <a:solidFill>
                  <a:srgbClr val="000000"/>
                </a:solidFill>
                <a:latin typeface="Karla"/>
              </a:rPr>
              <a:t>Hulladékudvarok</a:t>
            </a:r>
            <a:r>
              <a:rPr lang="hu-HU" sz="900" b="1" u="sng">
                <a:latin typeface="Karla"/>
              </a:rPr>
              <a:t/>
            </a:r>
            <a:br>
              <a:rPr lang="hu-HU" sz="900" b="1" u="sng">
                <a:latin typeface="Karla"/>
              </a:rPr>
            </a:br>
            <a:r>
              <a:rPr lang="hu-HU" sz="900">
                <a:solidFill>
                  <a:srgbClr val="000000"/>
                </a:solidFill>
                <a:latin typeface="Karla"/>
              </a:rPr>
              <a:t>A hulladékudvarainkban ingyenesen elhelyezhető hulladékok típusáról, mennyiségéről, és a hulladékudvarok nyitva tartásáról a www.szegedihulladek.hu honlapunkon érhető el az információ.</a:t>
            </a:r>
            <a:endParaRPr lang="en-US" sz="900">
              <a:solidFill>
                <a:srgbClr val="000000"/>
              </a:solidFill>
              <a:latin typeface="Karla"/>
            </a:endParaRPr>
          </a:p>
          <a:p>
            <a:pPr marL="228600" indent="-228600" defTabSz="1006475">
              <a:spcBef>
                <a:spcPts val="400"/>
              </a:spcBef>
              <a:buFont typeface="Arial" charset="0"/>
              <a:buAutoNum type="arabicPeriod"/>
            </a:pPr>
            <a:endParaRPr lang="hu-HU" sz="900" b="1" u="sng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3078" name="Ábra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5741988"/>
            <a:ext cx="9429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Kép helye 11"/>
          <p:cNvSpPr>
            <a:spLocks noGrp="1"/>
          </p:cNvSpPr>
          <p:nvPr>
            <p:ph type="pic" sz="quarter" idx="10"/>
          </p:nvPr>
        </p:nvSpPr>
        <p:spPr bwMode="auto">
          <a:xfrm>
            <a:off x="708025" y="411163"/>
            <a:ext cx="2690813" cy="825500"/>
          </a:xfrm>
        </p:spPr>
      </p:sp>
      <p:graphicFrame>
        <p:nvGraphicFramePr>
          <p:cNvPr id="3" name="Táblázat helye 6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708025" y="3771900"/>
          <a:ext cx="9102725" cy="6238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99171">
                  <a:extLst>
                    <a:ext uri="{9D8B030D-6E8A-4147-A177-3AD203B41FA5}"/>
                  </a:extLst>
                </a:gridCol>
                <a:gridCol w="1396254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  <a:gridCol w="1067693">
                  <a:extLst>
                    <a:ext uri="{9D8B030D-6E8A-4147-A177-3AD203B41FA5}"/>
                  </a:extLst>
                </a:gridCol>
              </a:tblGrid>
              <a:tr h="312059">
                <a:tc>
                  <a:txBody>
                    <a:bodyPr/>
                    <a:lstStyle/>
                    <a:p>
                      <a:pPr algn="l"/>
                      <a:r>
                        <a:rPr lang="hu-HU" sz="1000" b="0" u="none" strike="noStrike" kern="1200" baseline="0" dirty="0">
                          <a:solidFill>
                            <a:schemeClr val="tx1"/>
                          </a:solidFill>
                        </a:rPr>
                        <a:t>Település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Hulladék típusa: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Január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Február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Március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Április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Május</a:t>
                      </a:r>
                      <a:endParaRPr lang="hu-HU" sz="10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Június</a:t>
                      </a:r>
                      <a:endParaRPr lang="hu-HU" sz="1000" dirty="0"/>
                    </a:p>
                  </a:txBody>
                  <a:tcPr marL="45720" marR="45720" anchor="ctr"/>
                </a:tc>
                <a:extLst>
                  <a:ext uri="{0D108BD9-81ED-4DB2-BD59-A6C34878D82A}"/>
                </a:extLst>
              </a:tr>
              <a:tr h="312059">
                <a:tc>
                  <a:txBody>
                    <a:bodyPr/>
                    <a:lstStyle/>
                    <a:p>
                      <a:pPr algn="l"/>
                      <a:r>
                        <a:rPr lang="hu-HU" sz="1000" b="0" u="none" strike="noStrike" kern="1200" baseline="0" dirty="0">
                          <a:solidFill>
                            <a:schemeClr val="tx1"/>
                          </a:solidFill>
                        </a:rPr>
                        <a:t>Balástya</a:t>
                      </a:r>
                      <a:endParaRPr lang="hu-HU" dirty="0"/>
                    </a:p>
                  </a:txBody>
                  <a:tcPr marL="45720" marR="4572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000" b="0" u="none" strike="noStrike" kern="1200" baseline="0" dirty="0">
                          <a:solidFill>
                            <a:schemeClr val="tx1"/>
                          </a:solidFill>
                        </a:rPr>
                        <a:t>Szelektív</a:t>
                      </a:r>
                      <a:endParaRPr lang="hu-HU" sz="1000" dirty="0"/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hu-HU" sz="1000" dirty="0"/>
                        <a:t>10, 24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hu-HU" sz="1000" dirty="0"/>
                        <a:t>7, 21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000" dirty="0"/>
                        <a:t>7, 21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hu-HU" sz="1000" dirty="0"/>
                        <a:t>4, 18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hu-HU" sz="1000" dirty="0"/>
                        <a:t>2, 16, 30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hu-HU" sz="1000" dirty="0"/>
                        <a:t>13, 27</a:t>
                      </a:r>
                    </a:p>
                  </a:txBody>
                  <a:tcPr marL="45720" marR="45720" anchor="ctr">
                    <a:solidFill>
                      <a:srgbClr val="D7DF23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3109" name="Kép 3" descr="A képen Betűtípus, Grafika, embléma, Grafikus tervezés látható&#10;&#10;Automatikusan generált leírá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4850" y="404813"/>
            <a:ext cx="2162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. egyéni séma">
      <a:majorFont>
        <a:latin typeface="Ubuntu"/>
        <a:ea typeface=""/>
        <a:cs typeface=""/>
      </a:majorFont>
      <a:minorFont>
        <a:latin typeface="Ubuntu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106</Words>
  <Application>Microsoft Office PowerPoint</Application>
  <PresentationFormat>Egyéni</PresentationFormat>
  <Paragraphs>30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Ubuntu</vt:lpstr>
      <vt:lpstr>Arial</vt:lpstr>
      <vt:lpstr>Calibri</vt:lpstr>
      <vt:lpstr>Karla</vt:lpstr>
      <vt:lpstr>Segoe UI</vt:lpstr>
      <vt:lpstr>Office-téma</vt:lpstr>
      <vt:lpstr>Hulladéknaptár - Balástya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Hulladéknaptár- Település neve</dc:title>
  <dc:creator>Dóra Jávorszky</dc:creator>
  <cp:lastModifiedBy>ik</cp:lastModifiedBy>
  <cp:revision>47</cp:revision>
  <cp:lastPrinted>2024-11-07T15:31:12Z</cp:lastPrinted>
  <dcterms:created xsi:type="dcterms:W3CDTF">2024-10-17T13:24:37Z</dcterms:created>
  <dcterms:modified xsi:type="dcterms:W3CDTF">2024-12-09T18:33:15Z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0x0101006A86ADEB0ED76943823CB850261729D7</vt:lpwstr>
  </property>
  <property fmtid="{D5CDD505-2E9C-101B-9397-08002B2CF9AE}" pid="3" name="MediaServiceImageTags">
    <vt:lpwstr/>
  </property>
  <property fmtid="{D5CDD505-2E9C-101B-9397-08002B2CF9AE}" pid="4" name="Nyomtatva">
    <vt:lpwstr>1</vt:lpwstr>
  </property>
  <property fmtid="{D5CDD505-2E9C-101B-9397-08002B2CF9AE}" pid="5" name="TaxCatchAll">
    <vt:lpwstr/>
  </property>
  <property fmtid="{D5CDD505-2E9C-101B-9397-08002B2CF9AE}" pid="6" name="lcf76f155ced4ddcb4097134ff3c332f">
    <vt:lpwstr/>
  </property>
  <property fmtid="{D5CDD505-2E9C-101B-9397-08002B2CF9AE}" pid="7" name="számlázáshoznyomtatva">
    <vt:lpwstr>1</vt:lpwstr>
  </property>
</Properties>
</file>